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74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73" r:id="rId16"/>
    <p:sldId id="269" r:id="rId17"/>
    <p:sldId id="271" r:id="rId18"/>
    <p:sldId id="270" r:id="rId19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59" d="100"/>
          <a:sy n="59" d="100"/>
        </p:scale>
        <p:origin x="-1122" y="-3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6C594-FD5B-4A88-BFCA-D86236C6890E}" type="datetimeFigureOut">
              <a:rPr lang="pt-BR" smtClean="0"/>
              <a:pPr/>
              <a:t>20/09/2019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33618-B0E8-4868-8DC8-3980AD8E942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41378814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6C594-FD5B-4A88-BFCA-D86236C6890E}" type="datetimeFigureOut">
              <a:rPr lang="pt-BR" smtClean="0"/>
              <a:pPr/>
              <a:t>20/09/2019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33618-B0E8-4868-8DC8-3980AD8E942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9929524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6C594-FD5B-4A88-BFCA-D86236C6890E}" type="datetimeFigureOut">
              <a:rPr lang="pt-BR" smtClean="0"/>
              <a:pPr/>
              <a:t>20/09/2019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33618-B0E8-4868-8DC8-3980AD8E942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8478669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6C594-FD5B-4A88-BFCA-D86236C6890E}" type="datetimeFigureOut">
              <a:rPr lang="pt-BR" smtClean="0"/>
              <a:pPr/>
              <a:t>20/09/2019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33618-B0E8-4868-8DC8-3980AD8E942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9300507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6C594-FD5B-4A88-BFCA-D86236C6890E}" type="datetimeFigureOut">
              <a:rPr lang="pt-BR" smtClean="0"/>
              <a:pPr/>
              <a:t>20/09/2019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33618-B0E8-4868-8DC8-3980AD8E942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413074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6C594-FD5B-4A88-BFCA-D86236C6890E}" type="datetimeFigureOut">
              <a:rPr lang="pt-BR" smtClean="0"/>
              <a:pPr/>
              <a:t>20/09/2019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33618-B0E8-4868-8DC8-3980AD8E942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690853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6C594-FD5B-4A88-BFCA-D86236C6890E}" type="datetimeFigureOut">
              <a:rPr lang="pt-BR" smtClean="0"/>
              <a:pPr/>
              <a:t>20/09/2019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33618-B0E8-4868-8DC8-3980AD8E942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048138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6C594-FD5B-4A88-BFCA-D86236C6890E}" type="datetimeFigureOut">
              <a:rPr lang="pt-BR" smtClean="0"/>
              <a:pPr/>
              <a:t>20/09/2019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33618-B0E8-4868-8DC8-3980AD8E942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41526163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6C594-FD5B-4A88-BFCA-D86236C6890E}" type="datetimeFigureOut">
              <a:rPr lang="pt-BR" smtClean="0"/>
              <a:pPr/>
              <a:t>20/09/2019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33618-B0E8-4868-8DC8-3980AD8E942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5813278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6C594-FD5B-4A88-BFCA-D86236C6890E}" type="datetimeFigureOut">
              <a:rPr lang="pt-BR" smtClean="0"/>
              <a:pPr/>
              <a:t>20/09/2019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33618-B0E8-4868-8DC8-3980AD8E942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7005468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6C594-FD5B-4A88-BFCA-D86236C6890E}" type="datetimeFigureOut">
              <a:rPr lang="pt-BR" smtClean="0"/>
              <a:pPr/>
              <a:t>20/09/2019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33618-B0E8-4868-8DC8-3980AD8E942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6285949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16C594-FD5B-4A88-BFCA-D86236C6890E}" type="datetimeFigureOut">
              <a:rPr lang="pt-BR" smtClean="0"/>
              <a:pPr/>
              <a:t>20/09/2019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F33618-B0E8-4868-8DC8-3980AD8E942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818909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3038168" y="4762685"/>
            <a:ext cx="735944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sz="2400" b="0" i="0" u="none" strike="noStrike" baseline="0" dirty="0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pt-BR" sz="24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Eugênio Pasqualini </a:t>
            </a:r>
            <a:endParaRPr lang="pt-BR" sz="2400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pPr algn="r"/>
            <a:r>
              <a:rPr lang="pt-BR" sz="2400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Assessor Parlamentar e Professor de História </a:t>
            </a:r>
          </a:p>
          <a:p>
            <a:pPr algn="r"/>
            <a:endParaRPr lang="pt-BR" sz="2400" b="1" dirty="0" smtClean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pPr algn="r"/>
            <a:r>
              <a:rPr lang="pt-BR" sz="2400" b="1" dirty="0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Abril </a:t>
            </a:r>
            <a:r>
              <a:rPr lang="pt-BR" sz="24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de 2019 </a:t>
            </a:r>
            <a:endParaRPr lang="pt-BR" sz="2400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0" y="2898000"/>
            <a:ext cx="12192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4000" b="1" dirty="0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Federação dos Trabalhadores Católicos</a:t>
            </a:r>
            <a:endParaRPr lang="pt-BR" sz="4000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0" y="1279536"/>
            <a:ext cx="12192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5400" b="1" dirty="0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DEBATE DE CONJUNTURA</a:t>
            </a:r>
            <a:endParaRPr lang="pt-BR" sz="54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654330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966303" y="2124281"/>
            <a:ext cx="869482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400" b="0" i="0" u="none" strike="noStrike" baseline="0" dirty="0" smtClean="0">
                <a:latin typeface="Wingdings 3" panose="05040102010807070707" pitchFamily="18" charset="2"/>
              </a:rPr>
              <a:t> </a:t>
            </a:r>
            <a:r>
              <a:rPr lang="pt-BR" sz="2400" dirty="0" smtClean="0">
                <a:latin typeface="Century Gothic" panose="020B0502020202020204" pitchFamily="34" charset="0"/>
              </a:rPr>
              <a:t>Cultura de Shopping Center</a:t>
            </a:r>
          </a:p>
          <a:p>
            <a:pPr marL="342900" indent="-342900">
              <a:lnSpc>
                <a:spcPct val="150000"/>
              </a:lnSpc>
              <a:buFont typeface="Wingdings 3" panose="05040102010807070707" pitchFamily="18" charset="2"/>
              <a:buChar char=""/>
            </a:pPr>
            <a:r>
              <a:rPr lang="pt-BR" sz="2400" dirty="0" smtClean="0">
                <a:latin typeface="Century Gothic" panose="020B0502020202020204" pitchFamily="34" charset="0"/>
              </a:rPr>
              <a:t>Ilha de consumo: sem janela, sem relógio, sem referência</a:t>
            </a:r>
          </a:p>
          <a:p>
            <a:pPr marL="342900" indent="-342900">
              <a:lnSpc>
                <a:spcPct val="150000"/>
              </a:lnSpc>
              <a:buFont typeface="Wingdings 3" panose="05040102010807070707" pitchFamily="18" charset="2"/>
              <a:buChar char=""/>
            </a:pPr>
            <a:r>
              <a:rPr lang="pt-BR" sz="2400" dirty="0" smtClean="0">
                <a:latin typeface="Century Gothic" panose="020B0502020202020204" pitchFamily="34" charset="0"/>
              </a:rPr>
              <a:t>Marcas globais (grifes)</a:t>
            </a:r>
          </a:p>
          <a:p>
            <a:pPr marL="342900" indent="-342900">
              <a:lnSpc>
                <a:spcPct val="150000"/>
              </a:lnSpc>
              <a:buFont typeface="Wingdings 3" panose="05040102010807070707" pitchFamily="18" charset="2"/>
              <a:buChar char=""/>
            </a:pPr>
            <a:r>
              <a:rPr lang="pt-BR" sz="2400" dirty="0" smtClean="0">
                <a:latin typeface="Century Gothic" panose="020B0502020202020204" pitchFamily="34" charset="0"/>
              </a:rPr>
              <a:t>Automóvel        Hollywood (imaginário hegemônico)</a:t>
            </a:r>
          </a:p>
          <a:p>
            <a:pPr marL="342900" indent="-342900">
              <a:lnSpc>
                <a:spcPct val="150000"/>
              </a:lnSpc>
              <a:buFont typeface="Wingdings 3" panose="05040102010807070707" pitchFamily="18" charset="2"/>
              <a:buChar char=""/>
            </a:pPr>
            <a:r>
              <a:rPr lang="pt-BR" sz="2400" dirty="0" smtClean="0">
                <a:latin typeface="Century Gothic" panose="020B0502020202020204" pitchFamily="34" charset="0"/>
              </a:rPr>
              <a:t>Individualismo = consumismo = lucro</a:t>
            </a:r>
          </a:p>
          <a:p>
            <a:pPr marL="342900" indent="-342900">
              <a:lnSpc>
                <a:spcPct val="150000"/>
              </a:lnSpc>
              <a:buFont typeface="Wingdings 3" panose="05040102010807070707" pitchFamily="18" charset="2"/>
              <a:buChar char=""/>
            </a:pPr>
            <a:r>
              <a:rPr lang="pt-BR" sz="2400" dirty="0" smtClean="0">
                <a:latin typeface="Century Gothic" panose="020B0502020202020204" pitchFamily="34" charset="0"/>
              </a:rPr>
              <a:t>Tecnologia digital e robótica</a:t>
            </a:r>
          </a:p>
        </p:txBody>
      </p:sp>
      <p:sp>
        <p:nvSpPr>
          <p:cNvPr id="3" name="Retângulo 2"/>
          <p:cNvSpPr/>
          <p:nvPr/>
        </p:nvSpPr>
        <p:spPr>
          <a:xfrm>
            <a:off x="0" y="1119770"/>
            <a:ext cx="121920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000" b="1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MUDANÇA DE PARADIGMAS SÓCIO-ECONÔMICO</a:t>
            </a:r>
            <a:endParaRPr lang="pt-BR" sz="3000" dirty="0">
              <a:solidFill>
                <a:srgbClr val="0070C0"/>
              </a:solidFill>
            </a:endParaRPr>
          </a:p>
        </p:txBody>
      </p:sp>
      <p:sp>
        <p:nvSpPr>
          <p:cNvPr id="4" name="Seta para a Direita 3"/>
          <p:cNvSpPr/>
          <p:nvPr/>
        </p:nvSpPr>
        <p:spPr>
          <a:xfrm>
            <a:off x="4141039" y="4535965"/>
            <a:ext cx="455892" cy="33685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000976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966303" y="1483972"/>
            <a:ext cx="869482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 3" panose="05040102010807070707" pitchFamily="18" charset="2"/>
              <a:buChar char=""/>
            </a:pPr>
            <a:r>
              <a:rPr lang="pt-BR" sz="2400" dirty="0" smtClean="0">
                <a:latin typeface="Century Gothic" panose="020B0502020202020204" pitchFamily="34" charset="0"/>
              </a:rPr>
              <a:t>Reformas antipopulares</a:t>
            </a:r>
          </a:p>
          <a:p>
            <a:pPr>
              <a:lnSpc>
                <a:spcPct val="150000"/>
              </a:lnSpc>
            </a:pPr>
            <a:r>
              <a:rPr lang="pt-BR" sz="2400" dirty="0">
                <a:latin typeface="Century Gothic" panose="020B0502020202020204" pitchFamily="34" charset="0"/>
              </a:rPr>
              <a:t>	</a:t>
            </a:r>
            <a:r>
              <a:rPr lang="pt-BR" sz="2400" dirty="0" smtClean="0">
                <a:latin typeface="Century Gothic" panose="020B0502020202020204" pitchFamily="34" charset="0"/>
              </a:rPr>
              <a:t>- Trabalhista e previdenciária</a:t>
            </a:r>
          </a:p>
          <a:p>
            <a:pPr marL="342900" indent="-342900">
              <a:lnSpc>
                <a:spcPct val="150000"/>
              </a:lnSpc>
              <a:buFont typeface="Wingdings 3" panose="05040102010807070707" pitchFamily="18" charset="2"/>
              <a:buChar char=""/>
            </a:pPr>
            <a:r>
              <a:rPr lang="pt-BR" sz="2400" dirty="0" smtClean="0">
                <a:latin typeface="Century Gothic" panose="020B0502020202020204" pitchFamily="34" charset="0"/>
              </a:rPr>
              <a:t>Desmonte da constituição cidadã</a:t>
            </a:r>
          </a:p>
          <a:p>
            <a:pPr>
              <a:lnSpc>
                <a:spcPct val="150000"/>
              </a:lnSpc>
            </a:pPr>
            <a:r>
              <a:rPr lang="pt-BR" sz="2400" dirty="0">
                <a:latin typeface="Century Gothic" panose="020B0502020202020204" pitchFamily="34" charset="0"/>
              </a:rPr>
              <a:t>	</a:t>
            </a:r>
            <a:r>
              <a:rPr lang="pt-BR" sz="2400" dirty="0" smtClean="0">
                <a:latin typeface="Century Gothic" panose="020B0502020202020204" pitchFamily="34" charset="0"/>
              </a:rPr>
              <a:t>- Fim dos Conselhos / Participação popular</a:t>
            </a:r>
          </a:p>
          <a:p>
            <a:pPr>
              <a:lnSpc>
                <a:spcPct val="150000"/>
              </a:lnSpc>
            </a:pPr>
            <a:r>
              <a:rPr lang="pt-BR" sz="2400" dirty="0">
                <a:latin typeface="Century Gothic" panose="020B0502020202020204" pitchFamily="34" charset="0"/>
              </a:rPr>
              <a:t>	</a:t>
            </a:r>
            <a:r>
              <a:rPr lang="pt-BR" sz="2400" dirty="0" smtClean="0">
                <a:latin typeface="Century Gothic" panose="020B0502020202020204" pitchFamily="34" charset="0"/>
              </a:rPr>
              <a:t>- Fim da transparência pública</a:t>
            </a:r>
          </a:p>
          <a:p>
            <a:pPr>
              <a:lnSpc>
                <a:spcPct val="150000"/>
              </a:lnSpc>
            </a:pPr>
            <a:r>
              <a:rPr lang="pt-BR" sz="2400" dirty="0">
                <a:latin typeface="Century Gothic" panose="020B0502020202020204" pitchFamily="34" charset="0"/>
              </a:rPr>
              <a:t>	</a:t>
            </a:r>
            <a:r>
              <a:rPr lang="pt-BR" sz="2400" dirty="0" smtClean="0">
                <a:latin typeface="Century Gothic" panose="020B0502020202020204" pitchFamily="34" charset="0"/>
              </a:rPr>
              <a:t>- Fim dos direitos sociais</a:t>
            </a:r>
          </a:p>
          <a:p>
            <a:pPr>
              <a:lnSpc>
                <a:spcPct val="150000"/>
              </a:lnSpc>
            </a:pPr>
            <a:r>
              <a:rPr lang="pt-BR" sz="2400" dirty="0">
                <a:latin typeface="Century Gothic" panose="020B0502020202020204" pitchFamily="34" charset="0"/>
              </a:rPr>
              <a:t>	</a:t>
            </a:r>
            <a:r>
              <a:rPr lang="pt-BR" sz="2400" dirty="0" smtClean="0">
                <a:latin typeface="Century Gothic" panose="020B0502020202020204" pitchFamily="34" charset="0"/>
              </a:rPr>
              <a:t>- Fim do monopólio do petróleo</a:t>
            </a:r>
          </a:p>
          <a:p>
            <a:pPr>
              <a:lnSpc>
                <a:spcPct val="150000"/>
              </a:lnSpc>
            </a:pPr>
            <a:r>
              <a:rPr lang="pt-BR" sz="2400" b="0" i="0" u="none" strike="noStrike" baseline="0" dirty="0" smtClean="0">
                <a:latin typeface="Wingdings 3" panose="05040102010807070707" pitchFamily="18" charset="2"/>
              </a:rPr>
              <a:t> </a:t>
            </a:r>
            <a:r>
              <a:rPr lang="pt-BR" sz="2400" dirty="0" smtClean="0">
                <a:latin typeface="Century Gothic" panose="020B0502020202020204" pitchFamily="34" charset="0"/>
              </a:rPr>
              <a:t>Transferência da poupança pública para o privado</a:t>
            </a:r>
          </a:p>
        </p:txBody>
      </p:sp>
      <p:sp>
        <p:nvSpPr>
          <p:cNvPr id="5" name="Retângulo 4"/>
          <p:cNvSpPr/>
          <p:nvPr/>
        </p:nvSpPr>
        <p:spPr>
          <a:xfrm>
            <a:off x="0" y="725122"/>
            <a:ext cx="121920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000" b="1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SITUAÇÃO NO BRASIL</a:t>
            </a:r>
            <a:endParaRPr lang="pt-BR" sz="3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24565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023452" y="2486231"/>
            <a:ext cx="973039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 3" panose="05040102010807070707" pitchFamily="18" charset="2"/>
              <a:buChar char=""/>
            </a:pPr>
            <a:r>
              <a:rPr lang="pt-BR" sz="2400" dirty="0" smtClean="0">
                <a:latin typeface="Century Gothic" panose="020B0502020202020204" pitchFamily="34" charset="0"/>
              </a:rPr>
              <a:t>Estado = Mau = Execrado </a:t>
            </a:r>
          </a:p>
          <a:p>
            <a:pPr marL="342900" indent="-342900">
              <a:lnSpc>
                <a:spcPct val="150000"/>
              </a:lnSpc>
              <a:buFont typeface="Wingdings 3" panose="05040102010807070707" pitchFamily="18" charset="2"/>
              <a:buChar char=""/>
            </a:pPr>
            <a:endParaRPr lang="pt-BR" sz="2400" dirty="0">
              <a:latin typeface="Century Gothic" panose="020B0502020202020204" pitchFamily="34" charset="0"/>
            </a:endParaRPr>
          </a:p>
          <a:p>
            <a:pPr marL="342900" indent="-342900">
              <a:lnSpc>
                <a:spcPct val="150000"/>
              </a:lnSpc>
              <a:buFont typeface="Wingdings 3" panose="05040102010807070707" pitchFamily="18" charset="2"/>
              <a:buChar char=""/>
            </a:pPr>
            <a:r>
              <a:rPr lang="pt-BR" sz="2400" dirty="0" smtClean="0">
                <a:latin typeface="Century Gothic" panose="020B0502020202020204" pitchFamily="34" charset="0"/>
              </a:rPr>
              <a:t>Mercado Privado = Bom = Louvado</a:t>
            </a:r>
          </a:p>
          <a:p>
            <a:pPr marL="342900" indent="-342900">
              <a:lnSpc>
                <a:spcPct val="150000"/>
              </a:lnSpc>
              <a:buFont typeface="Wingdings 3" panose="05040102010807070707" pitchFamily="18" charset="2"/>
              <a:buChar char=""/>
            </a:pPr>
            <a:endParaRPr lang="pt-BR" sz="2400" dirty="0">
              <a:latin typeface="Century Gothic" panose="020B0502020202020204" pitchFamily="34" charset="0"/>
            </a:endParaRPr>
          </a:p>
          <a:p>
            <a:pPr marL="342900" indent="-342900">
              <a:lnSpc>
                <a:spcPct val="150000"/>
              </a:lnSpc>
              <a:buFont typeface="Wingdings 3" panose="05040102010807070707" pitchFamily="18" charset="2"/>
              <a:buChar char=""/>
            </a:pPr>
            <a:r>
              <a:rPr lang="pt-BR" sz="2400" dirty="0" smtClean="0">
                <a:latin typeface="Century Gothic" panose="020B0502020202020204" pitchFamily="34" charset="0"/>
              </a:rPr>
              <a:t>Crise dos partidos, sindicatos, igrejas, imprensa, associações...</a:t>
            </a:r>
          </a:p>
        </p:txBody>
      </p:sp>
      <p:sp>
        <p:nvSpPr>
          <p:cNvPr id="3" name="Retângulo 2"/>
          <p:cNvSpPr/>
          <p:nvPr/>
        </p:nvSpPr>
        <p:spPr>
          <a:xfrm>
            <a:off x="0" y="891456"/>
            <a:ext cx="12192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000" b="1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CRISE MUNDIAL DAS INSTITUIÇÕES</a:t>
            </a:r>
          </a:p>
          <a:p>
            <a:pPr algn="ctr"/>
            <a:r>
              <a:rPr lang="pt-BR" sz="3000" b="1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E DA DEMOCRACIA</a:t>
            </a:r>
            <a:endParaRPr lang="pt-BR" sz="3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6881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0" y="358056"/>
            <a:ext cx="121920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000" b="1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CAOS COMO INSTRUMENTO POLÍTICO</a:t>
            </a:r>
            <a:endParaRPr lang="pt-BR" sz="3000" dirty="0">
              <a:solidFill>
                <a:srgbClr val="0070C0"/>
              </a:solidFill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8541" b="6886"/>
          <a:stretch/>
        </p:blipFill>
        <p:spPr>
          <a:xfrm>
            <a:off x="3124200" y="1064454"/>
            <a:ext cx="5443998" cy="5521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03276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966303" y="2029031"/>
            <a:ext cx="869482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 3" panose="05040102010807070707" pitchFamily="18" charset="2"/>
              <a:buChar char=""/>
            </a:pPr>
            <a:r>
              <a:rPr lang="pt-BR" sz="2400" dirty="0" smtClean="0">
                <a:latin typeface="Century Gothic" panose="020B0502020202020204" pitchFamily="34" charset="0"/>
              </a:rPr>
              <a:t>Desemprego</a:t>
            </a:r>
          </a:p>
          <a:p>
            <a:pPr marL="342900" indent="-342900">
              <a:lnSpc>
                <a:spcPct val="150000"/>
              </a:lnSpc>
              <a:buFont typeface="Wingdings 3" panose="05040102010807070707" pitchFamily="18" charset="2"/>
              <a:buChar char=""/>
            </a:pPr>
            <a:r>
              <a:rPr lang="pt-BR" sz="2400" dirty="0" smtClean="0">
                <a:latin typeface="Century Gothic" panose="020B0502020202020204" pitchFamily="34" charset="0"/>
              </a:rPr>
              <a:t>Subemprego</a:t>
            </a:r>
          </a:p>
          <a:p>
            <a:pPr marL="342900" indent="-342900">
              <a:lnSpc>
                <a:spcPct val="150000"/>
              </a:lnSpc>
              <a:buFont typeface="Wingdings 3" panose="05040102010807070707" pitchFamily="18" charset="2"/>
              <a:buChar char=""/>
            </a:pPr>
            <a:r>
              <a:rPr lang="pt-BR" sz="2400" dirty="0" smtClean="0">
                <a:latin typeface="Century Gothic" panose="020B0502020202020204" pitchFamily="34" charset="0"/>
              </a:rPr>
              <a:t>Trabalho Escravo</a:t>
            </a:r>
          </a:p>
          <a:p>
            <a:pPr marL="342900" indent="-342900">
              <a:lnSpc>
                <a:spcPct val="150000"/>
              </a:lnSpc>
              <a:buFont typeface="Wingdings 3" panose="05040102010807070707" pitchFamily="18" charset="2"/>
              <a:buChar char=""/>
            </a:pPr>
            <a:r>
              <a:rPr lang="pt-BR" sz="2400" dirty="0" smtClean="0">
                <a:latin typeface="Century Gothic" panose="020B0502020202020204" pitchFamily="34" charset="0"/>
              </a:rPr>
              <a:t>Moradores em situação de rua</a:t>
            </a:r>
          </a:p>
          <a:p>
            <a:pPr marL="342900" indent="-342900">
              <a:lnSpc>
                <a:spcPct val="150000"/>
              </a:lnSpc>
              <a:buFont typeface="Wingdings 3" panose="05040102010807070707" pitchFamily="18" charset="2"/>
              <a:buChar char=""/>
            </a:pPr>
            <a:r>
              <a:rPr lang="pt-BR" sz="2400" dirty="0" smtClean="0">
                <a:latin typeface="Century Gothic" panose="020B0502020202020204" pitchFamily="34" charset="0"/>
              </a:rPr>
              <a:t>Aumento da miséria</a:t>
            </a:r>
          </a:p>
          <a:p>
            <a:pPr marL="342900" indent="-342900">
              <a:lnSpc>
                <a:spcPct val="150000"/>
              </a:lnSpc>
              <a:buFont typeface="Wingdings 3" panose="05040102010807070707" pitchFamily="18" charset="2"/>
              <a:buChar char=""/>
            </a:pPr>
            <a:r>
              <a:rPr lang="pt-BR" sz="2400" dirty="0" smtClean="0">
                <a:latin typeface="Century Gothic" panose="020B0502020202020204" pitchFamily="34" charset="0"/>
              </a:rPr>
              <a:t>Desigualdade social</a:t>
            </a:r>
          </a:p>
          <a:p>
            <a:pPr marL="342900" indent="-342900">
              <a:lnSpc>
                <a:spcPct val="150000"/>
              </a:lnSpc>
              <a:buFont typeface="Wingdings 3" panose="05040102010807070707" pitchFamily="18" charset="2"/>
              <a:buChar char=""/>
            </a:pPr>
            <a:r>
              <a:rPr lang="pt-BR" sz="2400" dirty="0" smtClean="0">
                <a:latin typeface="Century Gothic" panose="020B0502020202020204" pitchFamily="34" charset="0"/>
              </a:rPr>
              <a:t>Concentração de riqueza</a:t>
            </a:r>
          </a:p>
        </p:txBody>
      </p:sp>
      <p:sp>
        <p:nvSpPr>
          <p:cNvPr id="3" name="Retângulo 2"/>
          <p:cNvSpPr/>
          <p:nvPr/>
        </p:nvSpPr>
        <p:spPr>
          <a:xfrm>
            <a:off x="0" y="1005756"/>
            <a:ext cx="121920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000" b="1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REFLEXOS SÓCIO-ECONÔMICOS</a:t>
            </a:r>
            <a:endParaRPr lang="pt-BR" sz="3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49342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b="58055"/>
          <a:stretch/>
        </p:blipFill>
        <p:spPr>
          <a:xfrm>
            <a:off x="1123950" y="304799"/>
            <a:ext cx="10110356" cy="6280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00062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004403" y="2012253"/>
            <a:ext cx="869482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 3" panose="05040102010807070707" pitchFamily="18" charset="2"/>
              <a:buChar char=""/>
            </a:pPr>
            <a:r>
              <a:rPr lang="pt-BR" sz="2400" dirty="0" smtClean="0">
                <a:latin typeface="Century Gothic" panose="020B0502020202020204" pitchFamily="34" charset="0"/>
              </a:rPr>
              <a:t>Participação política e social</a:t>
            </a:r>
          </a:p>
          <a:p>
            <a:pPr marL="342900" indent="-342900">
              <a:lnSpc>
                <a:spcPct val="150000"/>
              </a:lnSpc>
              <a:buFont typeface="Wingdings 3" panose="05040102010807070707" pitchFamily="18" charset="2"/>
              <a:buChar char=""/>
            </a:pPr>
            <a:r>
              <a:rPr lang="pt-BR" sz="2400" dirty="0" smtClean="0">
                <a:latin typeface="Century Gothic" panose="020B0502020202020204" pitchFamily="34" charset="0"/>
              </a:rPr>
              <a:t>Defesa dos valores católicos (campanha da fraternidade)</a:t>
            </a:r>
          </a:p>
          <a:p>
            <a:pPr marL="342900" indent="-342900">
              <a:lnSpc>
                <a:spcPct val="150000"/>
              </a:lnSpc>
              <a:buFont typeface="Wingdings 3" panose="05040102010807070707" pitchFamily="18" charset="2"/>
              <a:buChar char=""/>
            </a:pPr>
            <a:r>
              <a:rPr lang="pt-BR" sz="2400" dirty="0" smtClean="0">
                <a:latin typeface="Century Gothic" panose="020B0502020202020204" pitchFamily="34" charset="0"/>
              </a:rPr>
              <a:t>Defesa dos direitos da maioria da população</a:t>
            </a:r>
          </a:p>
          <a:p>
            <a:pPr marL="342900" indent="-342900">
              <a:lnSpc>
                <a:spcPct val="150000"/>
              </a:lnSpc>
              <a:buFont typeface="Wingdings 3" panose="05040102010807070707" pitchFamily="18" charset="2"/>
              <a:buChar char=""/>
            </a:pPr>
            <a:r>
              <a:rPr lang="pt-BR" sz="2400" dirty="0" smtClean="0">
                <a:latin typeface="Century Gothic" panose="020B0502020202020204" pitchFamily="34" charset="0"/>
              </a:rPr>
              <a:t>Defesa da Constituição </a:t>
            </a:r>
          </a:p>
          <a:p>
            <a:pPr marL="342900" indent="-342900">
              <a:lnSpc>
                <a:spcPct val="150000"/>
              </a:lnSpc>
              <a:buFont typeface="Wingdings 3" panose="05040102010807070707" pitchFamily="18" charset="2"/>
              <a:buChar char=""/>
            </a:pPr>
            <a:r>
              <a:rPr lang="pt-BR" sz="2400" dirty="0" smtClean="0">
                <a:latin typeface="Century Gothic" panose="020B0502020202020204" pitchFamily="34" charset="0"/>
              </a:rPr>
              <a:t>Defesa da democracia</a:t>
            </a:r>
          </a:p>
          <a:p>
            <a:pPr marL="342900" indent="-342900">
              <a:lnSpc>
                <a:spcPct val="150000"/>
              </a:lnSpc>
              <a:buFont typeface="Wingdings 3" panose="05040102010807070707" pitchFamily="18" charset="2"/>
              <a:buChar char=""/>
            </a:pPr>
            <a:r>
              <a:rPr lang="pt-BR" sz="2400" dirty="0" smtClean="0">
                <a:latin typeface="Century Gothic" panose="020B0502020202020204" pitchFamily="34" charset="0"/>
              </a:rPr>
              <a:t>Defesa da justiça</a:t>
            </a:r>
          </a:p>
        </p:txBody>
      </p:sp>
      <p:sp>
        <p:nvSpPr>
          <p:cNvPr id="3" name="Retângulo 2"/>
          <p:cNvSpPr/>
          <p:nvPr/>
        </p:nvSpPr>
        <p:spPr>
          <a:xfrm>
            <a:off x="0" y="1196256"/>
            <a:ext cx="121920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000" b="1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CONCLUSÕES / O QUE FAZER?</a:t>
            </a:r>
            <a:endParaRPr lang="pt-BR" sz="3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8979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812757" y="2290227"/>
            <a:ext cx="8630653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400" i="1" dirty="0" smtClean="0">
                <a:latin typeface="Century Gothic" panose="020B0502020202020204" pitchFamily="34" charset="0"/>
              </a:rPr>
              <a:t>“</a:t>
            </a:r>
            <a:r>
              <a:rPr lang="pt-BR" sz="2400" i="1" dirty="0">
                <a:latin typeface="Century Gothic" panose="020B0502020202020204" pitchFamily="34" charset="0"/>
              </a:rPr>
              <a:t>É necessário que os leigos católicos não permaneçam indiferentes à vida pública, nem fechados nos seus templos, nem sequer esperem as diretrizes e as recomendações eclesiais para lutar a favor da justiça e de formas de vida mais humanas para todos” </a:t>
            </a:r>
            <a:endParaRPr lang="pt-BR" sz="2400" i="1" dirty="0" smtClean="0">
              <a:latin typeface="Century Gothic" panose="020B0502020202020204" pitchFamily="34" charset="0"/>
            </a:endParaRPr>
          </a:p>
          <a:p>
            <a:pPr algn="r">
              <a:lnSpc>
                <a:spcPct val="150000"/>
              </a:lnSpc>
            </a:pPr>
            <a:r>
              <a:rPr lang="pt-BR" sz="2400" dirty="0" smtClean="0">
                <a:latin typeface="Century Gothic" panose="020B0502020202020204" pitchFamily="34" charset="0"/>
              </a:rPr>
              <a:t>(2017) </a:t>
            </a:r>
            <a:endParaRPr lang="pt-BR" sz="2400" dirty="0">
              <a:latin typeface="Century Gothic" panose="020B0502020202020204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0" y="942553"/>
            <a:ext cx="121920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000" b="1" dirty="0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PAPA FRANCISCO</a:t>
            </a:r>
            <a:endParaRPr lang="pt-BR" sz="30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03029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2771352"/>
            <a:ext cx="12192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4000" b="1" dirty="0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OBRIGADO PELA ATENÇÃO!</a:t>
            </a:r>
            <a:endParaRPr lang="pt-BR" sz="4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1812758" y="3665661"/>
            <a:ext cx="85985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600" dirty="0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epasqualinis@hotmail.com </a:t>
            </a:r>
            <a:endParaRPr lang="pt-BR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19298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748589" y="2315136"/>
            <a:ext cx="869482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400" b="0" i="0" u="none" strike="noStrike" baseline="0" dirty="0" smtClean="0">
                <a:latin typeface="Wingdings 3" panose="05040102010807070707" pitchFamily="18" charset="2"/>
              </a:rPr>
              <a:t></a:t>
            </a:r>
            <a:r>
              <a:rPr lang="pt-BR" sz="2400" b="0" i="0" u="none" strike="noStrike" dirty="0" smtClean="0">
                <a:latin typeface="Wingdings 3" panose="05040102010807070707" pitchFamily="18" charset="2"/>
              </a:rPr>
              <a:t> </a:t>
            </a:r>
            <a:r>
              <a:rPr lang="pt-BR" sz="2400" dirty="0" smtClean="0">
                <a:latin typeface="Century Gothic" panose="020B0502020202020204" pitchFamily="34" charset="0"/>
              </a:rPr>
              <a:t>Entender os cenários: </a:t>
            </a:r>
          </a:p>
          <a:p>
            <a:pPr>
              <a:lnSpc>
                <a:spcPct val="150000"/>
              </a:lnSpc>
            </a:pPr>
            <a:r>
              <a:rPr lang="pt-BR" sz="2400" dirty="0">
                <a:latin typeface="Century Gothic" panose="020B0502020202020204" pitchFamily="34" charset="0"/>
              </a:rPr>
              <a:t>	</a:t>
            </a:r>
            <a:r>
              <a:rPr lang="pt-BR" sz="2400" dirty="0" smtClean="0">
                <a:latin typeface="Century Gothic" panose="020B0502020202020204" pitchFamily="34" charset="0"/>
              </a:rPr>
              <a:t>- Político </a:t>
            </a:r>
            <a:endParaRPr lang="pt-BR" sz="2400" dirty="0">
              <a:latin typeface="Century Gothic" panose="020B0502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pt-BR" sz="2400" dirty="0" smtClean="0">
                <a:latin typeface="Century Gothic" panose="020B0502020202020204" pitchFamily="34" charset="0"/>
              </a:rPr>
              <a:t>	- Social </a:t>
            </a:r>
            <a:endParaRPr lang="pt-BR" sz="2400" dirty="0">
              <a:latin typeface="Century Gothic" panose="020B0502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pt-BR" sz="2400" dirty="0" smtClean="0">
                <a:latin typeface="Century Gothic" panose="020B0502020202020204" pitchFamily="34" charset="0"/>
              </a:rPr>
              <a:t>	- Econômico</a:t>
            </a:r>
          </a:p>
          <a:p>
            <a:pPr>
              <a:lnSpc>
                <a:spcPct val="150000"/>
              </a:lnSpc>
            </a:pPr>
            <a:r>
              <a:rPr lang="pt-BR" sz="2400" dirty="0">
                <a:latin typeface="Century Gothic" panose="020B0502020202020204" pitchFamily="34" charset="0"/>
              </a:rPr>
              <a:t>	</a:t>
            </a:r>
            <a:r>
              <a:rPr lang="pt-BR" sz="2400" dirty="0" smtClean="0">
                <a:latin typeface="Century Gothic" panose="020B0502020202020204" pitchFamily="34" charset="0"/>
              </a:rPr>
              <a:t>- Cultural</a:t>
            </a:r>
          </a:p>
          <a:p>
            <a:pPr>
              <a:lnSpc>
                <a:spcPct val="150000"/>
              </a:lnSpc>
            </a:pPr>
            <a:r>
              <a:rPr lang="pt-BR" sz="2400" b="0" i="0" u="none" strike="noStrike" baseline="0" dirty="0" smtClean="0">
                <a:latin typeface="Wingdings 3" panose="05040102010807070707" pitchFamily="18" charset="2"/>
              </a:rPr>
              <a:t> </a:t>
            </a:r>
            <a:r>
              <a:rPr lang="pt-BR" sz="2400" dirty="0" smtClean="0">
                <a:latin typeface="Century Gothic" panose="020B0502020202020204" pitchFamily="34" charset="0"/>
              </a:rPr>
              <a:t>Atualização / Planejamento / Projeção para o futuro</a:t>
            </a:r>
            <a:endParaRPr lang="pt-BR" sz="2400" dirty="0">
              <a:latin typeface="Century Gothic" panose="020B0502020202020204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0" y="1023522"/>
            <a:ext cx="121920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000" b="1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POR QUE DISCUTIR CONJUNTURA?</a:t>
            </a:r>
            <a:endParaRPr lang="pt-BR" sz="3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20457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1748588" y="2469602"/>
            <a:ext cx="8694823" cy="2094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3000" b="1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QUAL O SENTIDO DA DISCUSSÃO DE CONJUNTURA PARA OS </a:t>
            </a:r>
          </a:p>
          <a:p>
            <a:pPr algn="ctr">
              <a:lnSpc>
                <a:spcPct val="150000"/>
              </a:lnSpc>
            </a:pPr>
            <a:r>
              <a:rPr lang="pt-BR" sz="3000" b="1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TRABALHADORES E CATÓLICOS?</a:t>
            </a:r>
            <a:endParaRPr lang="pt-BR" sz="3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29484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030515" y="2184508"/>
            <a:ext cx="503645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 3" panose="05040102010807070707" pitchFamily="18" charset="2"/>
              <a:buChar char=""/>
            </a:pPr>
            <a:r>
              <a:rPr lang="pt-BR" sz="2400" dirty="0" smtClean="0">
                <a:latin typeface="Century Gothic" panose="020B0502020202020204" pitchFamily="34" charset="0"/>
              </a:rPr>
              <a:t>Economia</a:t>
            </a:r>
          </a:p>
          <a:p>
            <a:pPr marL="342900" indent="-342900">
              <a:lnSpc>
                <a:spcPct val="150000"/>
              </a:lnSpc>
              <a:buFont typeface="Wingdings 3" panose="05040102010807070707" pitchFamily="18" charset="2"/>
              <a:buChar char=""/>
            </a:pPr>
            <a:r>
              <a:rPr lang="pt-BR" sz="2400" dirty="0" smtClean="0">
                <a:latin typeface="Century Gothic" panose="020B0502020202020204" pitchFamily="34" charset="0"/>
              </a:rPr>
              <a:t>Reforma da Previdência</a:t>
            </a:r>
          </a:p>
          <a:p>
            <a:pPr marL="342900" indent="-342900">
              <a:lnSpc>
                <a:spcPct val="150000"/>
              </a:lnSpc>
              <a:buFont typeface="Wingdings 3" panose="05040102010807070707" pitchFamily="18" charset="2"/>
              <a:buChar char=""/>
            </a:pPr>
            <a:r>
              <a:rPr lang="pt-BR" sz="2400" dirty="0" smtClean="0">
                <a:latin typeface="Century Gothic" panose="020B0502020202020204" pitchFamily="34" charset="0"/>
              </a:rPr>
              <a:t>Reforma Trabalhista</a:t>
            </a:r>
          </a:p>
          <a:p>
            <a:pPr marL="342900" indent="-342900">
              <a:lnSpc>
                <a:spcPct val="150000"/>
              </a:lnSpc>
              <a:buFont typeface="Wingdings 3" panose="05040102010807070707" pitchFamily="18" charset="2"/>
              <a:buChar char=""/>
            </a:pPr>
            <a:r>
              <a:rPr lang="pt-BR" sz="2400" dirty="0" smtClean="0">
                <a:latin typeface="Century Gothic" panose="020B0502020202020204" pitchFamily="34" charset="0"/>
              </a:rPr>
              <a:t>Direitos </a:t>
            </a:r>
          </a:p>
        </p:txBody>
      </p:sp>
      <p:sp>
        <p:nvSpPr>
          <p:cNvPr id="3" name="Retângulo 2"/>
          <p:cNvSpPr/>
          <p:nvPr/>
        </p:nvSpPr>
        <p:spPr>
          <a:xfrm>
            <a:off x="0" y="1119774"/>
            <a:ext cx="606697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000" b="1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TRABALHADORES</a:t>
            </a:r>
            <a:endParaRPr lang="pt-BR" sz="3000" dirty="0">
              <a:solidFill>
                <a:srgbClr val="0070C0"/>
              </a:solidFill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6066969" y="2184508"/>
            <a:ext cx="566057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 3" panose="05040102010807070707" pitchFamily="18" charset="2"/>
              <a:buChar char=""/>
            </a:pPr>
            <a:r>
              <a:rPr lang="pt-BR" sz="2400" dirty="0" smtClean="0">
                <a:latin typeface="Century Gothic" panose="020B0502020202020204" pitchFamily="34" charset="0"/>
              </a:rPr>
              <a:t>Orientações da CNBB</a:t>
            </a:r>
            <a:br>
              <a:rPr lang="pt-BR" sz="2400" dirty="0" smtClean="0">
                <a:latin typeface="Century Gothic" panose="020B0502020202020204" pitchFamily="34" charset="0"/>
              </a:rPr>
            </a:br>
            <a:r>
              <a:rPr lang="pt-BR" sz="2400" dirty="0" smtClean="0">
                <a:latin typeface="Century Gothic" panose="020B0502020202020204" pitchFamily="34" charset="0"/>
              </a:rPr>
              <a:t>(Campanha da Fraternidade)</a:t>
            </a:r>
          </a:p>
          <a:p>
            <a:pPr marL="342900" indent="-342900">
              <a:lnSpc>
                <a:spcPct val="150000"/>
              </a:lnSpc>
              <a:buFont typeface="Wingdings 3" panose="05040102010807070707" pitchFamily="18" charset="2"/>
              <a:buChar char=""/>
            </a:pPr>
            <a:r>
              <a:rPr lang="pt-BR" sz="2400" dirty="0" smtClean="0">
                <a:latin typeface="Century Gothic" panose="020B0502020202020204" pitchFamily="34" charset="0"/>
              </a:rPr>
              <a:t>Organização da Igreja</a:t>
            </a:r>
            <a:br>
              <a:rPr lang="pt-BR" sz="2400" dirty="0" smtClean="0">
                <a:latin typeface="Century Gothic" panose="020B0502020202020204" pitchFamily="34" charset="0"/>
              </a:rPr>
            </a:br>
            <a:r>
              <a:rPr lang="pt-BR" sz="2400" dirty="0" smtClean="0">
                <a:latin typeface="Century Gothic" panose="020B0502020202020204" pitchFamily="34" charset="0"/>
              </a:rPr>
              <a:t>(Clero / Leigos)</a:t>
            </a:r>
          </a:p>
          <a:p>
            <a:pPr marL="342900" indent="-342900">
              <a:lnSpc>
                <a:spcPct val="150000"/>
              </a:lnSpc>
              <a:buFont typeface="Wingdings 3" panose="05040102010807070707" pitchFamily="18" charset="2"/>
              <a:buChar char=""/>
            </a:pPr>
            <a:r>
              <a:rPr lang="pt-BR" sz="2400" dirty="0" smtClean="0">
                <a:latin typeface="Century Gothic" panose="020B0502020202020204" pitchFamily="34" charset="0"/>
              </a:rPr>
              <a:t>Posição dos católicos no Brasil</a:t>
            </a:r>
          </a:p>
        </p:txBody>
      </p:sp>
      <p:sp>
        <p:nvSpPr>
          <p:cNvPr id="6" name="Retângulo 5"/>
          <p:cNvSpPr/>
          <p:nvPr/>
        </p:nvSpPr>
        <p:spPr>
          <a:xfrm>
            <a:off x="6066970" y="1119774"/>
            <a:ext cx="612502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000" b="1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CATÓLICOS</a:t>
            </a:r>
            <a:endParaRPr lang="pt-BR" sz="3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19705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748589" y="2315136"/>
            <a:ext cx="869482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 3" panose="05040102010807070707" pitchFamily="18" charset="2"/>
              <a:buChar char=""/>
            </a:pPr>
            <a:r>
              <a:rPr lang="pt-BR" sz="2400" dirty="0" smtClean="0">
                <a:latin typeface="Century Gothic" panose="020B0502020202020204" pitchFamily="34" charset="0"/>
              </a:rPr>
              <a:t>Atores políticos = cidadania</a:t>
            </a:r>
          </a:p>
          <a:p>
            <a:pPr marL="342900" indent="-342900">
              <a:lnSpc>
                <a:spcPct val="150000"/>
              </a:lnSpc>
              <a:buFont typeface="Wingdings 3" panose="05040102010807070707" pitchFamily="18" charset="2"/>
              <a:buChar char=""/>
            </a:pPr>
            <a:endParaRPr lang="pt-BR" sz="2400" dirty="0">
              <a:latin typeface="Century Gothic" panose="020B0502020202020204" pitchFamily="34" charset="0"/>
            </a:endParaRPr>
          </a:p>
          <a:p>
            <a:pPr marL="342900" indent="-342900">
              <a:lnSpc>
                <a:spcPct val="150000"/>
              </a:lnSpc>
              <a:buFont typeface="Wingdings 3" panose="05040102010807070707" pitchFamily="18" charset="2"/>
              <a:buChar char=""/>
            </a:pPr>
            <a:r>
              <a:rPr lang="pt-BR" sz="2400" dirty="0" smtClean="0">
                <a:latin typeface="Century Gothic" panose="020B0502020202020204" pitchFamily="34" charset="0"/>
              </a:rPr>
              <a:t>Ação política</a:t>
            </a:r>
          </a:p>
          <a:p>
            <a:pPr marL="342900" indent="-342900">
              <a:lnSpc>
                <a:spcPct val="150000"/>
              </a:lnSpc>
              <a:buFont typeface="Wingdings 3" panose="05040102010807070707" pitchFamily="18" charset="2"/>
              <a:buChar char=""/>
            </a:pPr>
            <a:endParaRPr lang="pt-BR" sz="2400" dirty="0">
              <a:latin typeface="Century Gothic" panose="020B0502020202020204" pitchFamily="34" charset="0"/>
            </a:endParaRPr>
          </a:p>
          <a:p>
            <a:pPr marL="342900" indent="-342900">
              <a:lnSpc>
                <a:spcPct val="150000"/>
              </a:lnSpc>
              <a:buFont typeface="Wingdings 3" panose="05040102010807070707" pitchFamily="18" charset="2"/>
              <a:buChar char=""/>
            </a:pPr>
            <a:r>
              <a:rPr lang="pt-BR" sz="2400" dirty="0" smtClean="0">
                <a:latin typeface="Century Gothic" panose="020B0502020202020204" pitchFamily="34" charset="0"/>
              </a:rPr>
              <a:t>Valores</a:t>
            </a:r>
          </a:p>
        </p:txBody>
      </p:sp>
      <p:sp>
        <p:nvSpPr>
          <p:cNvPr id="3" name="Retângulo 2"/>
          <p:cNvSpPr/>
          <p:nvPr/>
        </p:nvSpPr>
        <p:spPr>
          <a:xfrm>
            <a:off x="0" y="1119774"/>
            <a:ext cx="121920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000" b="1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O QUE UNE OS DOIS GRUPOS?</a:t>
            </a:r>
            <a:endParaRPr lang="pt-BR" sz="3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19112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0" y="2434224"/>
            <a:ext cx="12192000" cy="20131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4400" b="1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O QUE ESTÁ ACONTECENDO COM </a:t>
            </a:r>
          </a:p>
          <a:p>
            <a:pPr algn="ctr">
              <a:lnSpc>
                <a:spcPct val="150000"/>
              </a:lnSpc>
            </a:pPr>
            <a:r>
              <a:rPr lang="pt-BR" sz="4400" b="1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O MUNDO CONTEMPORÂNEO?</a:t>
            </a:r>
            <a:endParaRPr lang="pt-BR" sz="4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5826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966303" y="2547363"/>
            <a:ext cx="869482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 3" panose="05040102010807070707" pitchFamily="18" charset="2"/>
              <a:buChar char=""/>
            </a:pPr>
            <a:r>
              <a:rPr lang="pt-BR" sz="2400" b="1" dirty="0" smtClean="0">
                <a:latin typeface="Century Gothic" panose="020B0502020202020204" pitchFamily="34" charset="0"/>
              </a:rPr>
              <a:t>II Guerra Mundial até a década de 70</a:t>
            </a:r>
          </a:p>
          <a:p>
            <a:pPr>
              <a:lnSpc>
                <a:spcPct val="150000"/>
              </a:lnSpc>
            </a:pPr>
            <a:r>
              <a:rPr lang="pt-BR" sz="2400" dirty="0">
                <a:latin typeface="Century Gothic" panose="020B0502020202020204" pitchFamily="34" charset="0"/>
              </a:rPr>
              <a:t>	</a:t>
            </a:r>
            <a:r>
              <a:rPr lang="pt-BR" sz="2400" dirty="0" smtClean="0">
                <a:latin typeface="Century Gothic" panose="020B0502020202020204" pitchFamily="34" charset="0"/>
              </a:rPr>
              <a:t>- Ciclo virtuoso capitalista</a:t>
            </a:r>
          </a:p>
          <a:p>
            <a:pPr>
              <a:lnSpc>
                <a:spcPct val="150000"/>
              </a:lnSpc>
            </a:pPr>
            <a:r>
              <a:rPr lang="pt-BR" sz="2400" dirty="0">
                <a:latin typeface="Century Gothic" panose="020B0502020202020204" pitchFamily="34" charset="0"/>
              </a:rPr>
              <a:t>	</a:t>
            </a:r>
            <a:r>
              <a:rPr lang="pt-BR" sz="2400" dirty="0" smtClean="0">
                <a:latin typeface="Century Gothic" panose="020B0502020202020204" pitchFamily="34" charset="0"/>
              </a:rPr>
              <a:t>- Guerra Fria: EUA x URSS</a:t>
            </a:r>
            <a:br>
              <a:rPr lang="pt-BR" sz="2400" dirty="0" smtClean="0">
                <a:latin typeface="Century Gothic" panose="020B0502020202020204" pitchFamily="34" charset="0"/>
              </a:rPr>
            </a:br>
            <a:r>
              <a:rPr lang="pt-BR" sz="2400" dirty="0" smtClean="0">
                <a:latin typeface="Century Gothic" panose="020B0502020202020204" pitchFamily="34" charset="0"/>
              </a:rPr>
              <a:t>	- </a:t>
            </a:r>
            <a:r>
              <a:rPr lang="pt-BR" sz="2400" i="1" dirty="0" err="1" smtClean="0">
                <a:latin typeface="Century Gothic" panose="020B0502020202020204" pitchFamily="34" charset="0"/>
              </a:rPr>
              <a:t>Welfare</a:t>
            </a:r>
            <a:r>
              <a:rPr lang="pt-BR" sz="2400" i="1" dirty="0" smtClean="0">
                <a:latin typeface="Century Gothic" panose="020B0502020202020204" pitchFamily="34" charset="0"/>
              </a:rPr>
              <a:t> </a:t>
            </a:r>
            <a:r>
              <a:rPr lang="pt-BR" sz="2400" i="1" dirty="0" err="1" smtClean="0">
                <a:latin typeface="Century Gothic" panose="020B0502020202020204" pitchFamily="34" charset="0"/>
              </a:rPr>
              <a:t>State</a:t>
            </a:r>
            <a:r>
              <a:rPr lang="pt-BR" sz="2400" i="1" dirty="0" smtClean="0">
                <a:latin typeface="Century Gothic" panose="020B0502020202020204" pitchFamily="34" charset="0"/>
              </a:rPr>
              <a:t> </a:t>
            </a:r>
            <a:r>
              <a:rPr lang="pt-BR" sz="2400" dirty="0" smtClean="0">
                <a:latin typeface="Century Gothic" panose="020B0502020202020204" pitchFamily="34" charset="0"/>
              </a:rPr>
              <a:t>= bem estar social</a:t>
            </a:r>
          </a:p>
        </p:txBody>
      </p:sp>
      <p:sp>
        <p:nvSpPr>
          <p:cNvPr id="3" name="Retângulo 2"/>
          <p:cNvSpPr/>
          <p:nvPr/>
        </p:nvSpPr>
        <p:spPr>
          <a:xfrm>
            <a:off x="0" y="945601"/>
            <a:ext cx="12192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000" b="1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CENÁRIO POLÍTICO E ECONÔMICO MUNDIAL</a:t>
            </a:r>
          </a:p>
          <a:p>
            <a:pPr algn="ctr"/>
            <a:r>
              <a:rPr lang="pt-BR" sz="3000" b="1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UM BREVE HISTÓRICO</a:t>
            </a:r>
            <a:endParaRPr lang="pt-BR" sz="3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65086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966303" y="2547363"/>
            <a:ext cx="869482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 3" panose="05040102010807070707" pitchFamily="18" charset="2"/>
              <a:buChar char=""/>
            </a:pPr>
            <a:r>
              <a:rPr lang="pt-BR" sz="2400" b="1" dirty="0" smtClean="0">
                <a:latin typeface="Century Gothic" panose="020B0502020202020204" pitchFamily="34" charset="0"/>
              </a:rPr>
              <a:t>Década de 80 até os anos 2000</a:t>
            </a:r>
          </a:p>
          <a:p>
            <a:pPr>
              <a:lnSpc>
                <a:spcPct val="150000"/>
              </a:lnSpc>
            </a:pPr>
            <a:r>
              <a:rPr lang="pt-BR" sz="2400" dirty="0">
                <a:latin typeface="Century Gothic" panose="020B0502020202020204" pitchFamily="34" charset="0"/>
              </a:rPr>
              <a:t>	</a:t>
            </a:r>
            <a:r>
              <a:rPr lang="pt-BR" sz="2400" dirty="0" smtClean="0">
                <a:latin typeface="Century Gothic" panose="020B0502020202020204" pitchFamily="34" charset="0"/>
              </a:rPr>
              <a:t>- Fim da polarização política</a:t>
            </a:r>
          </a:p>
          <a:p>
            <a:pPr>
              <a:lnSpc>
                <a:spcPct val="150000"/>
              </a:lnSpc>
            </a:pPr>
            <a:r>
              <a:rPr lang="pt-BR" sz="2400" dirty="0">
                <a:latin typeface="Century Gothic" panose="020B0502020202020204" pitchFamily="34" charset="0"/>
              </a:rPr>
              <a:t>	</a:t>
            </a:r>
            <a:r>
              <a:rPr lang="pt-BR" sz="2400" dirty="0" smtClean="0">
                <a:latin typeface="Century Gothic" panose="020B0502020202020204" pitchFamily="34" charset="0"/>
              </a:rPr>
              <a:t>- Fim da URSS e queda do Muro de Berlim</a:t>
            </a:r>
          </a:p>
          <a:p>
            <a:pPr>
              <a:lnSpc>
                <a:spcPct val="150000"/>
              </a:lnSpc>
            </a:pPr>
            <a:r>
              <a:rPr lang="pt-BR" sz="2400" dirty="0">
                <a:latin typeface="Century Gothic" panose="020B0502020202020204" pitchFamily="34" charset="0"/>
              </a:rPr>
              <a:t>	</a:t>
            </a:r>
            <a:r>
              <a:rPr lang="pt-BR" sz="2400" dirty="0" smtClean="0">
                <a:latin typeface="Century Gothic" panose="020B0502020202020204" pitchFamily="34" charset="0"/>
              </a:rPr>
              <a:t>- Hegemonia capitalista (EUA)</a:t>
            </a:r>
            <a:br>
              <a:rPr lang="pt-BR" sz="2400" dirty="0" smtClean="0">
                <a:latin typeface="Century Gothic" panose="020B0502020202020204" pitchFamily="34" charset="0"/>
              </a:rPr>
            </a:br>
            <a:r>
              <a:rPr lang="pt-BR" sz="2400" dirty="0" smtClean="0">
                <a:latin typeface="Century Gothic" panose="020B0502020202020204" pitchFamily="34" charset="0"/>
              </a:rPr>
              <a:t>	- Mundo unipolar</a:t>
            </a:r>
          </a:p>
        </p:txBody>
      </p:sp>
      <p:sp>
        <p:nvSpPr>
          <p:cNvPr id="5" name="Retângulo 4"/>
          <p:cNvSpPr/>
          <p:nvPr/>
        </p:nvSpPr>
        <p:spPr>
          <a:xfrm>
            <a:off x="0" y="945601"/>
            <a:ext cx="12192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000" b="1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CENÁRIO POLÍTICO E ECONÔMICO MUNDIAL</a:t>
            </a:r>
          </a:p>
          <a:p>
            <a:pPr algn="ctr"/>
            <a:r>
              <a:rPr lang="pt-BR" sz="3000" b="1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UM BREVE HISTÓRICO</a:t>
            </a:r>
            <a:endParaRPr lang="pt-BR" sz="3000" dirty="0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3915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966303" y="2233463"/>
            <a:ext cx="869482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400" b="0" i="0" u="none" strike="noStrike" baseline="0" dirty="0" smtClean="0">
                <a:latin typeface="Wingdings 3" panose="05040102010807070707" pitchFamily="18" charset="2"/>
              </a:rPr>
              <a:t></a:t>
            </a:r>
            <a:r>
              <a:rPr lang="pt-BR" sz="2400" b="0" i="0" u="none" strike="noStrike" dirty="0" smtClean="0">
                <a:latin typeface="Wingdings 3" panose="05040102010807070707" pitchFamily="18" charset="2"/>
              </a:rPr>
              <a:t> </a:t>
            </a:r>
            <a:r>
              <a:rPr lang="pt-BR" sz="2400" i="1" dirty="0" err="1" smtClean="0">
                <a:latin typeface="Century Gothic" panose="020B0502020202020204" pitchFamily="34" charset="0"/>
              </a:rPr>
              <a:t>Made</a:t>
            </a:r>
            <a:r>
              <a:rPr lang="pt-BR" sz="2400" i="1" dirty="0" smtClean="0">
                <a:latin typeface="Century Gothic" panose="020B0502020202020204" pitchFamily="34" charset="0"/>
              </a:rPr>
              <a:t> in </a:t>
            </a:r>
            <a:r>
              <a:rPr lang="pt-BR" sz="2400" dirty="0" smtClean="0">
                <a:latin typeface="Century Gothic" panose="020B0502020202020204" pitchFamily="34" charset="0"/>
              </a:rPr>
              <a:t>China</a:t>
            </a:r>
          </a:p>
          <a:p>
            <a:pPr>
              <a:lnSpc>
                <a:spcPct val="150000"/>
              </a:lnSpc>
            </a:pPr>
            <a:r>
              <a:rPr lang="pt-BR" sz="2400" b="0" i="0" u="none" strike="noStrike" baseline="0" dirty="0" smtClean="0">
                <a:latin typeface="Wingdings 3" panose="05040102010807070707" pitchFamily="18" charset="2"/>
              </a:rPr>
              <a:t> </a:t>
            </a:r>
            <a:r>
              <a:rPr lang="pt-BR" sz="2400" dirty="0" smtClean="0">
                <a:latin typeface="Century Gothic" panose="020B0502020202020204" pitchFamily="34" charset="0"/>
              </a:rPr>
              <a:t>Deslocamento da produção para o consumo</a:t>
            </a:r>
          </a:p>
          <a:p>
            <a:pPr>
              <a:lnSpc>
                <a:spcPct val="150000"/>
              </a:lnSpc>
            </a:pPr>
            <a:r>
              <a:rPr lang="pt-BR" sz="2400" b="0" i="0" u="none" strike="noStrike" baseline="0" dirty="0" smtClean="0">
                <a:latin typeface="Wingdings 3" panose="05040102010807070707" pitchFamily="18" charset="2"/>
              </a:rPr>
              <a:t> </a:t>
            </a:r>
            <a:r>
              <a:rPr lang="pt-BR" sz="2400" dirty="0" smtClean="0">
                <a:latin typeface="Century Gothic" panose="020B0502020202020204" pitchFamily="34" charset="0"/>
              </a:rPr>
              <a:t>Indústria       Serviços</a:t>
            </a:r>
          </a:p>
          <a:p>
            <a:pPr marL="342900" indent="-342900">
              <a:lnSpc>
                <a:spcPct val="150000"/>
              </a:lnSpc>
              <a:buFont typeface="Wingdings 3" panose="05040102010807070707" pitchFamily="18" charset="2"/>
              <a:buChar char=""/>
            </a:pPr>
            <a:r>
              <a:rPr lang="pt-BR" sz="2400" dirty="0" smtClean="0">
                <a:latin typeface="Century Gothic" panose="020B0502020202020204" pitchFamily="34" charset="0"/>
              </a:rPr>
              <a:t>   </a:t>
            </a:r>
            <a:r>
              <a:rPr lang="pt-BR" sz="2400" dirty="0" err="1" smtClean="0">
                <a:latin typeface="Century Gothic" panose="020B0502020202020204" pitchFamily="34" charset="0"/>
              </a:rPr>
              <a:t>Rentismo</a:t>
            </a:r>
            <a:r>
              <a:rPr lang="pt-BR" sz="2400" dirty="0" smtClean="0">
                <a:latin typeface="Century Gothic" panose="020B0502020202020204" pitchFamily="34" charset="0"/>
              </a:rPr>
              <a:t> – Bolsa de Valores – Lucro </a:t>
            </a:r>
          </a:p>
          <a:p>
            <a:pPr marL="342900" indent="-342900">
              <a:lnSpc>
                <a:spcPct val="150000"/>
              </a:lnSpc>
              <a:buFont typeface="Wingdings 3" panose="05040102010807070707" pitchFamily="18" charset="2"/>
              <a:buChar char=""/>
            </a:pPr>
            <a:r>
              <a:rPr lang="pt-BR" sz="2400" dirty="0" smtClean="0">
                <a:latin typeface="Century Gothic" panose="020B0502020202020204" pitchFamily="34" charset="0"/>
              </a:rPr>
              <a:t>   Neoliberalismo – Crise econômica de 2008</a:t>
            </a:r>
          </a:p>
          <a:p>
            <a:pPr marL="342900" indent="-342900">
              <a:lnSpc>
                <a:spcPct val="150000"/>
              </a:lnSpc>
              <a:buFont typeface="Wingdings 3" panose="05040102010807070707" pitchFamily="18" charset="2"/>
              <a:buChar char=""/>
            </a:pPr>
            <a:r>
              <a:rPr lang="pt-BR" sz="2400" dirty="0" smtClean="0">
                <a:latin typeface="Century Gothic" panose="020B0502020202020204" pitchFamily="34" charset="0"/>
              </a:rPr>
              <a:t>   Elemento principal da ideologia é o consumo</a:t>
            </a:r>
          </a:p>
          <a:p>
            <a:pPr>
              <a:lnSpc>
                <a:spcPct val="150000"/>
              </a:lnSpc>
            </a:pPr>
            <a:endParaRPr lang="pt-BR" sz="2400" dirty="0" smtClean="0">
              <a:latin typeface="Century Gothic" panose="020B0502020202020204" pitchFamily="34" charset="0"/>
            </a:endParaRPr>
          </a:p>
          <a:p>
            <a:pPr>
              <a:lnSpc>
                <a:spcPct val="150000"/>
              </a:lnSpc>
            </a:pPr>
            <a:endParaRPr lang="pt-BR" sz="24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0" y="1119770"/>
            <a:ext cx="121920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000" b="1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GLOBALIZAÇÃO DESTERRITORIALIZADA</a:t>
            </a:r>
            <a:endParaRPr lang="pt-BR" sz="3000" dirty="0">
              <a:solidFill>
                <a:srgbClr val="0070C0"/>
              </a:solidFill>
            </a:endParaRPr>
          </a:p>
        </p:txBody>
      </p:sp>
      <p:sp>
        <p:nvSpPr>
          <p:cNvPr id="4" name="Seta para a Direita 3"/>
          <p:cNvSpPr/>
          <p:nvPr/>
        </p:nvSpPr>
        <p:spPr>
          <a:xfrm>
            <a:off x="3966240" y="3544860"/>
            <a:ext cx="455892" cy="33685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4096025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209</TotalTime>
  <Words>336</Words>
  <Application>Microsoft Office PowerPoint</Application>
  <PresentationFormat>Personalizar</PresentationFormat>
  <Paragraphs>94</Paragraphs>
  <Slides>18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18</vt:i4>
      </vt:variant>
    </vt:vector>
  </HeadingPairs>
  <TitlesOfParts>
    <vt:vector size="19" baseType="lpstr">
      <vt:lpstr>Tema do Office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Mariana</dc:creator>
  <cp:lastModifiedBy>CBTC</cp:lastModifiedBy>
  <cp:revision>17</cp:revision>
  <dcterms:created xsi:type="dcterms:W3CDTF">2019-04-25T19:11:07Z</dcterms:created>
  <dcterms:modified xsi:type="dcterms:W3CDTF">2019-09-20T11:51:56Z</dcterms:modified>
</cp:coreProperties>
</file>